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84" r:id="rId2"/>
  </p:sldIdLst>
  <p:sldSz cx="14400213" cy="899953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B65"/>
    <a:srgbClr val="78B833"/>
    <a:srgbClr val="2B8E00"/>
    <a:srgbClr val="F89681"/>
    <a:srgbClr val="FA3C4D"/>
    <a:srgbClr val="FFB29B"/>
    <a:srgbClr val="EC6B5A"/>
    <a:srgbClr val="6D421B"/>
    <a:srgbClr val="FFFFFF"/>
    <a:srgbClr val="BDD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63" autoAdjust="0"/>
  </p:normalViewPr>
  <p:slideViewPr>
    <p:cSldViewPr snapToGrid="0" showGuides="1">
      <p:cViewPr varScale="1">
        <p:scale>
          <a:sx n="71" d="100"/>
          <a:sy n="71" d="100"/>
        </p:scale>
        <p:origin x="1506" y="90"/>
      </p:cViewPr>
      <p:guideLst>
        <p:guide orient="horz" pos="283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6DFF3-2869-4026-9EFD-2C0CEFAB0A4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82C5E-7441-459F-8C72-1A240591C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534970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1069939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604909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2139879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2674849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3209818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3744788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4279758" algn="l" defTabSz="106993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82C5E-7441-459F-8C72-1A240591C0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472842"/>
            <a:ext cx="10800160" cy="3133172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726842"/>
            <a:ext cx="10800160" cy="2172804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2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6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79142"/>
            <a:ext cx="3105046" cy="762669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79142"/>
            <a:ext cx="9135135" cy="76266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0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243636"/>
            <a:ext cx="12420184" cy="3743557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6022609"/>
            <a:ext cx="12420184" cy="1968648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8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395710"/>
            <a:ext cx="6120091" cy="57101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395710"/>
            <a:ext cx="6120091" cy="57101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8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79143"/>
            <a:ext cx="12420184" cy="1739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2206137"/>
            <a:ext cx="6091965" cy="108119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3287331"/>
            <a:ext cx="6091965" cy="48351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2206137"/>
            <a:ext cx="6121966" cy="108119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287331"/>
            <a:ext cx="6121966" cy="48351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5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8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99969"/>
            <a:ext cx="4644443" cy="2099892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295767"/>
            <a:ext cx="7290108" cy="639550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699862"/>
            <a:ext cx="4644443" cy="5001827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99969"/>
            <a:ext cx="4644443" cy="2099892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295767"/>
            <a:ext cx="7290108" cy="639550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699862"/>
            <a:ext cx="4644443" cy="5001827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2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79143"/>
            <a:ext cx="1242018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395710"/>
            <a:ext cx="1242018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8341239"/>
            <a:ext cx="324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BE66-9E03-4518-8AAB-5E885D04CBB5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8341239"/>
            <a:ext cx="486007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8341239"/>
            <a:ext cx="324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6DC0B-0889-42D2-A31D-851261CC1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окумент 4"/>
          <p:cNvSpPr/>
          <p:nvPr/>
        </p:nvSpPr>
        <p:spPr>
          <a:xfrm>
            <a:off x="-30395" y="-27175"/>
            <a:ext cx="14430608" cy="207060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0 h 21324"/>
              <a:gd name="connsiteX0" fmla="*/ 0 w 21600"/>
              <a:gd name="connsiteY0" fmla="*/ 0 h 30136"/>
              <a:gd name="connsiteX1" fmla="*/ 21600 w 21600"/>
              <a:gd name="connsiteY1" fmla="*/ 0 h 30136"/>
              <a:gd name="connsiteX2" fmla="*/ 21600 w 21600"/>
              <a:gd name="connsiteY2" fmla="*/ 17322 h 30136"/>
              <a:gd name="connsiteX3" fmla="*/ 0 w 21600"/>
              <a:gd name="connsiteY3" fmla="*/ 20172 h 30136"/>
              <a:gd name="connsiteX4" fmla="*/ 0 w 21600"/>
              <a:gd name="connsiteY4" fmla="*/ 0 h 30136"/>
              <a:gd name="connsiteX0" fmla="*/ 0 w 21600"/>
              <a:gd name="connsiteY0" fmla="*/ 0 h 30052"/>
              <a:gd name="connsiteX1" fmla="*/ 21600 w 21600"/>
              <a:gd name="connsiteY1" fmla="*/ 0 h 30052"/>
              <a:gd name="connsiteX2" fmla="*/ 21441 w 21600"/>
              <a:gd name="connsiteY2" fmla="*/ 16947 h 30052"/>
              <a:gd name="connsiteX3" fmla="*/ 0 w 21600"/>
              <a:gd name="connsiteY3" fmla="*/ 20172 h 30052"/>
              <a:gd name="connsiteX4" fmla="*/ 0 w 21600"/>
              <a:gd name="connsiteY4" fmla="*/ 0 h 30052"/>
              <a:gd name="connsiteX0" fmla="*/ 0 w 21600"/>
              <a:gd name="connsiteY0" fmla="*/ 0 h 29996"/>
              <a:gd name="connsiteX1" fmla="*/ 21600 w 21600"/>
              <a:gd name="connsiteY1" fmla="*/ 0 h 29996"/>
              <a:gd name="connsiteX2" fmla="*/ 21600 w 21600"/>
              <a:gd name="connsiteY2" fmla="*/ 16697 h 29996"/>
              <a:gd name="connsiteX3" fmla="*/ 0 w 21600"/>
              <a:gd name="connsiteY3" fmla="*/ 20172 h 29996"/>
              <a:gd name="connsiteX4" fmla="*/ 0 w 21600"/>
              <a:gd name="connsiteY4" fmla="*/ 0 h 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9996">
                <a:moveTo>
                  <a:pt x="0" y="0"/>
                </a:moveTo>
                <a:lnTo>
                  <a:pt x="21600" y="0"/>
                </a:lnTo>
                <a:lnTo>
                  <a:pt x="21600" y="16697"/>
                </a:lnTo>
                <a:cubicBezTo>
                  <a:pt x="10800" y="16697"/>
                  <a:pt x="3865" y="441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984" tIns="63993" rIns="127984" bIns="639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52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-3575159" y="-413993"/>
            <a:ext cx="3210841" cy="3334870"/>
            <a:chOff x="2133600" y="2249905"/>
            <a:chExt cx="2294027" cy="2382641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2133600" y="2249905"/>
              <a:ext cx="2294027" cy="238264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2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087" y="3497820"/>
              <a:ext cx="752024" cy="832188"/>
            </a:xfrm>
            <a:prstGeom prst="rect">
              <a:avLst/>
            </a:prstGeom>
          </p:spPr>
        </p:pic>
      </p:grpSp>
      <p:sp>
        <p:nvSpPr>
          <p:cNvPr id="3" name="Полилиния 2"/>
          <p:cNvSpPr/>
          <p:nvPr/>
        </p:nvSpPr>
        <p:spPr>
          <a:xfrm rot="5400000">
            <a:off x="9179026" y="3363905"/>
            <a:ext cx="12876517" cy="1219113"/>
          </a:xfrm>
          <a:custGeom>
            <a:avLst/>
            <a:gdLst>
              <a:gd name="connsiteX0" fmla="*/ 0 w 9788893"/>
              <a:gd name="connsiteY0" fmla="*/ 281158 h 1006892"/>
              <a:gd name="connsiteX1" fmla="*/ 2281187 w 9788893"/>
              <a:gd name="connsiteY1" fmla="*/ 1003053 h 1006892"/>
              <a:gd name="connsiteX2" fmla="*/ 6208295 w 9788893"/>
              <a:gd name="connsiteY2" fmla="*/ 2026 h 1006892"/>
              <a:gd name="connsiteX3" fmla="*/ 9788893 w 9788893"/>
              <a:gd name="connsiteY3" fmla="*/ 743171 h 100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8893" h="1006892">
                <a:moveTo>
                  <a:pt x="0" y="281158"/>
                </a:moveTo>
                <a:cubicBezTo>
                  <a:pt x="623235" y="665366"/>
                  <a:pt x="1246471" y="1049575"/>
                  <a:pt x="2281187" y="1003053"/>
                </a:cubicBezTo>
                <a:cubicBezTo>
                  <a:pt x="3315903" y="956531"/>
                  <a:pt x="4957011" y="45340"/>
                  <a:pt x="6208295" y="2026"/>
                </a:cubicBezTo>
                <a:cubicBezTo>
                  <a:pt x="7459579" y="-41288"/>
                  <a:pt x="9174480" y="622855"/>
                  <a:pt x="9788893" y="743171"/>
                </a:cubicBezTo>
              </a:path>
            </a:pathLst>
          </a:custGeom>
          <a:noFill/>
          <a:ln w="127000" cmpd="tri">
            <a:solidFill>
              <a:srgbClr val="2B8E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984" tIns="63993" rIns="127984" bIns="639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520"/>
          </a:p>
        </p:txBody>
      </p:sp>
      <p:sp>
        <p:nvSpPr>
          <p:cNvPr id="5" name="Блок-схема: документ 4"/>
          <p:cNvSpPr/>
          <p:nvPr/>
        </p:nvSpPr>
        <p:spPr>
          <a:xfrm rot="5400000">
            <a:off x="10704555" y="3623363"/>
            <a:ext cx="12798426" cy="147196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0 h 21324"/>
              <a:gd name="connsiteX0" fmla="*/ 0 w 21600"/>
              <a:gd name="connsiteY0" fmla="*/ 0 h 30136"/>
              <a:gd name="connsiteX1" fmla="*/ 21600 w 21600"/>
              <a:gd name="connsiteY1" fmla="*/ 0 h 30136"/>
              <a:gd name="connsiteX2" fmla="*/ 21600 w 21600"/>
              <a:gd name="connsiteY2" fmla="*/ 17322 h 30136"/>
              <a:gd name="connsiteX3" fmla="*/ 0 w 21600"/>
              <a:gd name="connsiteY3" fmla="*/ 20172 h 30136"/>
              <a:gd name="connsiteX4" fmla="*/ 0 w 21600"/>
              <a:gd name="connsiteY4" fmla="*/ 0 h 30136"/>
              <a:gd name="connsiteX0" fmla="*/ 0 w 21600"/>
              <a:gd name="connsiteY0" fmla="*/ 0 h 30052"/>
              <a:gd name="connsiteX1" fmla="*/ 21600 w 21600"/>
              <a:gd name="connsiteY1" fmla="*/ 0 h 30052"/>
              <a:gd name="connsiteX2" fmla="*/ 21441 w 21600"/>
              <a:gd name="connsiteY2" fmla="*/ 16947 h 30052"/>
              <a:gd name="connsiteX3" fmla="*/ 0 w 21600"/>
              <a:gd name="connsiteY3" fmla="*/ 20172 h 30052"/>
              <a:gd name="connsiteX4" fmla="*/ 0 w 21600"/>
              <a:gd name="connsiteY4" fmla="*/ 0 h 30052"/>
              <a:gd name="connsiteX0" fmla="*/ 0 w 21600"/>
              <a:gd name="connsiteY0" fmla="*/ 0 h 29996"/>
              <a:gd name="connsiteX1" fmla="*/ 21600 w 21600"/>
              <a:gd name="connsiteY1" fmla="*/ 0 h 29996"/>
              <a:gd name="connsiteX2" fmla="*/ 21600 w 21600"/>
              <a:gd name="connsiteY2" fmla="*/ 16697 h 29996"/>
              <a:gd name="connsiteX3" fmla="*/ 0 w 21600"/>
              <a:gd name="connsiteY3" fmla="*/ 20172 h 29996"/>
              <a:gd name="connsiteX4" fmla="*/ 0 w 21600"/>
              <a:gd name="connsiteY4" fmla="*/ 0 h 2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9996">
                <a:moveTo>
                  <a:pt x="0" y="0"/>
                </a:moveTo>
                <a:lnTo>
                  <a:pt x="21600" y="0"/>
                </a:lnTo>
                <a:lnTo>
                  <a:pt x="21600" y="16697"/>
                </a:lnTo>
                <a:cubicBezTo>
                  <a:pt x="10800" y="16697"/>
                  <a:pt x="3865" y="441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78B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984" tIns="63993" rIns="127984" bIns="639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520"/>
          </a:p>
        </p:txBody>
      </p:sp>
      <p:sp>
        <p:nvSpPr>
          <p:cNvPr id="12" name="Блок-схема: документ 4"/>
          <p:cNvSpPr/>
          <p:nvPr/>
        </p:nvSpPr>
        <p:spPr>
          <a:xfrm>
            <a:off x="-4161347" y="-2875043"/>
            <a:ext cx="4220218" cy="24610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0 h 21324"/>
              <a:gd name="connsiteX0" fmla="*/ 0 w 21600"/>
              <a:gd name="connsiteY0" fmla="*/ 0 h 30136"/>
              <a:gd name="connsiteX1" fmla="*/ 21600 w 21600"/>
              <a:gd name="connsiteY1" fmla="*/ 0 h 30136"/>
              <a:gd name="connsiteX2" fmla="*/ 21600 w 21600"/>
              <a:gd name="connsiteY2" fmla="*/ 17322 h 30136"/>
              <a:gd name="connsiteX3" fmla="*/ 0 w 21600"/>
              <a:gd name="connsiteY3" fmla="*/ 20172 h 30136"/>
              <a:gd name="connsiteX4" fmla="*/ 0 w 21600"/>
              <a:gd name="connsiteY4" fmla="*/ 0 h 30136"/>
              <a:gd name="connsiteX0" fmla="*/ 0 w 21600"/>
              <a:gd name="connsiteY0" fmla="*/ 0 h 30052"/>
              <a:gd name="connsiteX1" fmla="*/ 21600 w 21600"/>
              <a:gd name="connsiteY1" fmla="*/ 0 h 30052"/>
              <a:gd name="connsiteX2" fmla="*/ 21441 w 21600"/>
              <a:gd name="connsiteY2" fmla="*/ 16947 h 30052"/>
              <a:gd name="connsiteX3" fmla="*/ 0 w 21600"/>
              <a:gd name="connsiteY3" fmla="*/ 20172 h 30052"/>
              <a:gd name="connsiteX4" fmla="*/ 0 w 21600"/>
              <a:gd name="connsiteY4" fmla="*/ 0 h 30052"/>
              <a:gd name="connsiteX0" fmla="*/ 0 w 21600"/>
              <a:gd name="connsiteY0" fmla="*/ 0 h 29996"/>
              <a:gd name="connsiteX1" fmla="*/ 21600 w 21600"/>
              <a:gd name="connsiteY1" fmla="*/ 0 h 29996"/>
              <a:gd name="connsiteX2" fmla="*/ 21600 w 21600"/>
              <a:gd name="connsiteY2" fmla="*/ 16697 h 29996"/>
              <a:gd name="connsiteX3" fmla="*/ 0 w 21600"/>
              <a:gd name="connsiteY3" fmla="*/ 20172 h 29996"/>
              <a:gd name="connsiteX4" fmla="*/ 0 w 21600"/>
              <a:gd name="connsiteY4" fmla="*/ 0 h 29996"/>
              <a:gd name="connsiteX0" fmla="*/ 0 w 21600"/>
              <a:gd name="connsiteY0" fmla="*/ 0 h 26769"/>
              <a:gd name="connsiteX1" fmla="*/ 21600 w 21600"/>
              <a:gd name="connsiteY1" fmla="*/ 0 h 26769"/>
              <a:gd name="connsiteX2" fmla="*/ 21600 w 21600"/>
              <a:gd name="connsiteY2" fmla="*/ 16697 h 26769"/>
              <a:gd name="connsiteX3" fmla="*/ 15385 w 21600"/>
              <a:gd name="connsiteY3" fmla="*/ 26710 h 26769"/>
              <a:gd name="connsiteX4" fmla="*/ 0 w 21600"/>
              <a:gd name="connsiteY4" fmla="*/ 20172 h 26769"/>
              <a:gd name="connsiteX5" fmla="*/ 0 w 21600"/>
              <a:gd name="connsiteY5" fmla="*/ 0 h 2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6769">
                <a:moveTo>
                  <a:pt x="0" y="0"/>
                </a:moveTo>
                <a:lnTo>
                  <a:pt x="21600" y="0"/>
                </a:lnTo>
                <a:lnTo>
                  <a:pt x="21600" y="16697"/>
                </a:lnTo>
                <a:cubicBezTo>
                  <a:pt x="20452" y="20070"/>
                  <a:pt x="18985" y="26131"/>
                  <a:pt x="15385" y="26710"/>
                </a:cubicBezTo>
                <a:cubicBezTo>
                  <a:pt x="11785" y="27289"/>
                  <a:pt x="2451" y="23545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33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984" tIns="63993" rIns="127984" bIns="639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-1471450" y="-1917486"/>
            <a:ext cx="6832740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333" b="1" dirty="0">
                <a:latin typeface="Montserrat" panose="00000500000000000000" pitchFamily="2" charset="-52"/>
              </a:rPr>
              <a:t>ПРОФИЛАКТИКА КОРИ</a:t>
            </a:r>
            <a:endParaRPr lang="ru-RU" sz="6399" b="1" dirty="0">
              <a:latin typeface="Montserrat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7978" y="4656457"/>
            <a:ext cx="251782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</a:rPr>
              <a:t>ОСЛОЖНЕНИЯ</a:t>
            </a:r>
            <a:r>
              <a:rPr lang="ru-RU" sz="2133" b="1" dirty="0" smtClean="0">
                <a:latin typeface="Montserrat" panose="00000500000000000000" pitchFamily="2" charset="-52"/>
              </a:rPr>
              <a:t>:</a:t>
            </a:r>
            <a:endParaRPr lang="ru-RU" sz="2133" dirty="0">
              <a:latin typeface="Montserrat" panose="000005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571" y="-12788"/>
            <a:ext cx="13582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ЧТО ЗА ХВОРЬ ТАКАЯ – КОРЬ? </a:t>
            </a:r>
            <a:endParaRPr lang="ru-RU" sz="4400" b="1" dirty="0" smtClean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КОРЬ </a:t>
            </a:r>
            <a:r>
              <a:rPr lang="ru-RU" sz="44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– ЭТО ОПАСНО!</a:t>
            </a:r>
            <a:endParaRPr lang="ru-RU" sz="44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857" t="11695" r="1501" b="4774"/>
          <a:stretch/>
        </p:blipFill>
        <p:spPr>
          <a:xfrm>
            <a:off x="15617285" y="-384006"/>
            <a:ext cx="5240307" cy="4243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210623" y="254942"/>
            <a:ext cx="3960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СИМПТОМЫ</a:t>
            </a:r>
            <a:endParaRPr lang="ru-RU" sz="2800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800894" y="-1078994"/>
            <a:ext cx="12731430" cy="253071"/>
          </a:xfrm>
          <a:custGeom>
            <a:avLst/>
            <a:gdLst>
              <a:gd name="connsiteX0" fmla="*/ 0 w 9788893"/>
              <a:gd name="connsiteY0" fmla="*/ 281158 h 1006892"/>
              <a:gd name="connsiteX1" fmla="*/ 2281187 w 9788893"/>
              <a:gd name="connsiteY1" fmla="*/ 1003053 h 1006892"/>
              <a:gd name="connsiteX2" fmla="*/ 6208295 w 9788893"/>
              <a:gd name="connsiteY2" fmla="*/ 2026 h 1006892"/>
              <a:gd name="connsiteX3" fmla="*/ 9788893 w 9788893"/>
              <a:gd name="connsiteY3" fmla="*/ 743171 h 100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8893" h="1006892">
                <a:moveTo>
                  <a:pt x="0" y="281158"/>
                </a:moveTo>
                <a:cubicBezTo>
                  <a:pt x="623235" y="665366"/>
                  <a:pt x="1246471" y="1049575"/>
                  <a:pt x="2281187" y="1003053"/>
                </a:cubicBezTo>
                <a:cubicBezTo>
                  <a:pt x="3315903" y="956531"/>
                  <a:pt x="4957011" y="45340"/>
                  <a:pt x="6208295" y="2026"/>
                </a:cubicBezTo>
                <a:cubicBezTo>
                  <a:pt x="7459579" y="-41288"/>
                  <a:pt x="9174480" y="622855"/>
                  <a:pt x="9788893" y="743171"/>
                </a:cubicBezTo>
              </a:path>
            </a:pathLst>
          </a:custGeom>
          <a:noFill/>
          <a:ln w="38100" cmpd="tri">
            <a:solidFill>
              <a:srgbClr val="FB4B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984" tIns="63993" rIns="127984" bIns="639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52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5281" t="12310" r="68237" b="59420"/>
          <a:stretch/>
        </p:blipFill>
        <p:spPr>
          <a:xfrm>
            <a:off x="7962276" y="2003939"/>
            <a:ext cx="720000" cy="720000"/>
          </a:xfrm>
          <a:prstGeom prst="ellips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l="36567" t="12432" r="36675" b="59297"/>
          <a:stretch/>
        </p:blipFill>
        <p:spPr>
          <a:xfrm>
            <a:off x="7988207" y="2877748"/>
            <a:ext cx="720000" cy="712578"/>
          </a:xfrm>
          <a:prstGeom prst="ellipse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/>
          <a:srcRect l="68682" t="12263" r="4973" b="59615"/>
          <a:stretch/>
        </p:blipFill>
        <p:spPr>
          <a:xfrm>
            <a:off x="7961733" y="3710391"/>
            <a:ext cx="720000" cy="720000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l="5425" t="53261" r="68306" b="18709"/>
          <a:stretch/>
        </p:blipFill>
        <p:spPr>
          <a:xfrm>
            <a:off x="12622158" y="2003939"/>
            <a:ext cx="720273" cy="720000"/>
          </a:xfrm>
          <a:prstGeom prst="ellipse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l="36371" t="53096" r="36907" b="18339"/>
          <a:stretch/>
        </p:blipFill>
        <p:spPr>
          <a:xfrm>
            <a:off x="12622158" y="2858205"/>
            <a:ext cx="720000" cy="731309"/>
          </a:xfrm>
          <a:prstGeom prst="ellipse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67998" t="53337" r="5581" b="18304"/>
          <a:stretch/>
        </p:blipFill>
        <p:spPr>
          <a:xfrm>
            <a:off x="12622294" y="3733894"/>
            <a:ext cx="720000" cy="723957"/>
          </a:xfrm>
          <a:prstGeom prst="ellipse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4774" r="50610" b="42545"/>
          <a:stretch/>
        </p:blipFill>
        <p:spPr>
          <a:xfrm>
            <a:off x="7270099" y="-5357228"/>
            <a:ext cx="3242930" cy="3317358"/>
          </a:xfrm>
          <a:prstGeom prst="ellipse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-34421" y="1892426"/>
            <a:ext cx="2520000" cy="2520000"/>
            <a:chOff x="-5009879" y="3275087"/>
            <a:chExt cx="3118594" cy="3315724"/>
          </a:xfrm>
        </p:grpSpPr>
        <p:sp>
          <p:nvSpPr>
            <p:cNvPr id="30" name="Трапеция 29"/>
            <p:cNvSpPr/>
            <p:nvPr/>
          </p:nvSpPr>
          <p:spPr>
            <a:xfrm>
              <a:off x="-4124889" y="5194368"/>
              <a:ext cx="1348616" cy="1396443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9879" y="3275087"/>
              <a:ext cx="3118594" cy="3118596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4258" r="2512" b="1939"/>
          <a:stretch/>
        </p:blipFill>
        <p:spPr>
          <a:xfrm>
            <a:off x="-4151434" y="4416646"/>
            <a:ext cx="3717404" cy="3717404"/>
          </a:xfrm>
          <a:prstGeom prst="ellipse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7884873" y="5186849"/>
            <a:ext cx="5751979" cy="1343117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943522" y="5149311"/>
            <a:ext cx="5703665" cy="14003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dirty="0" smtClean="0">
                <a:latin typeface="Montserrat" panose="00000500000000000000" pitchFamily="2" charset="-52"/>
              </a:rPr>
              <a:t>отек головного мозга;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Montserrat" panose="00000500000000000000" pitchFamily="2" charset="-52"/>
              </a:rPr>
              <a:t>в</a:t>
            </a:r>
            <a:r>
              <a:rPr lang="ru-RU" sz="1700" dirty="0" smtClean="0">
                <a:latin typeface="Montserrat" panose="00000500000000000000" pitchFamily="2" charset="-52"/>
              </a:rPr>
              <a:t>оспаление легких;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Montserrat" panose="00000500000000000000" pitchFamily="2" charset="-52"/>
              </a:rPr>
              <a:t>в</a:t>
            </a:r>
            <a:r>
              <a:rPr lang="ru-RU" sz="1700" dirty="0" smtClean="0">
                <a:latin typeface="Montserrat" panose="00000500000000000000" pitchFamily="2" charset="-52"/>
              </a:rPr>
              <a:t>оспаление среднего уха;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Montserrat" panose="00000500000000000000" pitchFamily="2" charset="-52"/>
              </a:rPr>
              <a:t>слепота;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Montserrat" panose="00000500000000000000" pitchFamily="2" charset="-52"/>
              </a:rPr>
              <a:t>т</a:t>
            </a:r>
            <a:r>
              <a:rPr lang="ru-RU" sz="1700" dirty="0" smtClean="0">
                <a:latin typeface="Montserrat" panose="00000500000000000000" pitchFamily="2" charset="-52"/>
              </a:rPr>
              <a:t>яжелая диарея;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Montserrat" panose="00000500000000000000" pitchFamily="2" charset="-52"/>
              </a:rPr>
              <a:t>л</a:t>
            </a:r>
            <a:r>
              <a:rPr lang="ru-RU" sz="1700" dirty="0" smtClean="0">
                <a:latin typeface="Montserrat" panose="00000500000000000000" pitchFamily="2" charset="-52"/>
              </a:rPr>
              <a:t>етальный исход</a:t>
            </a:r>
            <a:r>
              <a:rPr lang="ru-RU" sz="1700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9645248" y="1504572"/>
            <a:ext cx="225490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</a:rPr>
              <a:t>СИМПТОМЫ</a:t>
            </a:r>
            <a:r>
              <a:rPr lang="ru-RU" sz="2133" b="1" dirty="0" smtClean="0">
                <a:latin typeface="Montserrat" panose="00000500000000000000" pitchFamily="2" charset="-52"/>
              </a:rPr>
              <a:t>:</a:t>
            </a:r>
            <a:endParaRPr lang="ru-RU" sz="2133" dirty="0">
              <a:latin typeface="Montserrat" panose="00000500000000000000" pitchFamily="2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973720" y="1996563"/>
            <a:ext cx="3337229" cy="2467981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141514" y="2030571"/>
            <a:ext cx="3001639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500" dirty="0">
                <a:latin typeface="Montserrat" panose="00000500000000000000" pitchFamily="2" charset="-52"/>
              </a:rPr>
              <a:t>г</a:t>
            </a:r>
            <a:r>
              <a:rPr lang="ru-RU" sz="1500" dirty="0" smtClean="0">
                <a:latin typeface="Montserrat" panose="00000500000000000000" pitchFamily="2" charset="-52"/>
              </a:rPr>
              <a:t>рубый, сухой кашель;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Montserrat" panose="00000500000000000000" pitchFamily="2" charset="-52"/>
              </a:rPr>
              <a:t>н</a:t>
            </a:r>
            <a:r>
              <a:rPr lang="ru-RU" sz="1500" dirty="0" smtClean="0">
                <a:latin typeface="Montserrat" panose="00000500000000000000" pitchFamily="2" charset="-52"/>
              </a:rPr>
              <a:t>асморк, боль в горле;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Montserrat" panose="00000500000000000000" pitchFamily="2" charset="-52"/>
              </a:rPr>
              <a:t>ж</a:t>
            </a:r>
            <a:r>
              <a:rPr lang="ru-RU" sz="1500" dirty="0" smtClean="0">
                <a:latin typeface="Montserrat" panose="00000500000000000000" pitchFamily="2" charset="-52"/>
              </a:rPr>
              <a:t>ар, высокая температура;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latin typeface="Montserrat" panose="00000500000000000000" pitchFamily="2" charset="-52"/>
              </a:rPr>
              <a:t>светобоязнь;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Montserrat" panose="00000500000000000000" pitchFamily="2" charset="-52"/>
              </a:rPr>
              <a:t>к</a:t>
            </a:r>
            <a:r>
              <a:rPr lang="ru-RU" sz="1500" dirty="0" smtClean="0">
                <a:latin typeface="Montserrat" panose="00000500000000000000" pitchFamily="2" charset="-52"/>
              </a:rPr>
              <a:t>расная сыпь;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Montserrat" panose="00000500000000000000" pitchFamily="2" charset="-52"/>
              </a:rPr>
              <a:t>о</a:t>
            </a:r>
            <a:r>
              <a:rPr lang="ru-RU" sz="1500" dirty="0" smtClean="0">
                <a:latin typeface="Montserrat" panose="00000500000000000000" pitchFamily="2" charset="-52"/>
              </a:rPr>
              <a:t>тсутствие аппетита;</a:t>
            </a:r>
          </a:p>
          <a:p>
            <a:pPr marL="285750" indent="-285750">
              <a:buFontTx/>
              <a:buChar char="-"/>
            </a:pPr>
            <a:r>
              <a:rPr lang="ru-RU" sz="1500" dirty="0">
                <a:latin typeface="Montserrat" panose="00000500000000000000" pitchFamily="2" charset="-52"/>
              </a:rPr>
              <a:t>г</a:t>
            </a:r>
            <a:r>
              <a:rPr lang="ru-RU" sz="1500" dirty="0" smtClean="0">
                <a:latin typeface="Montserrat" panose="00000500000000000000" pitchFamily="2" charset="-52"/>
              </a:rPr>
              <a:t>оловная боль;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latin typeface="Montserrat" panose="00000500000000000000" pitchFamily="2" charset="-52"/>
              </a:rPr>
              <a:t>конъюнктивит</a:t>
            </a:r>
            <a:r>
              <a:rPr lang="ru-RU" sz="1500" dirty="0" smtClean="0">
                <a:latin typeface="Montserrat" panose="00000500000000000000" pitchFamily="2" charset="-52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500" dirty="0" smtClean="0">
                <a:latin typeface="Montserrat" panose="00000500000000000000" pitchFamily="2" charset="-52"/>
              </a:rPr>
              <a:t>слабость</a:t>
            </a:r>
            <a:r>
              <a:rPr lang="ru-RU" sz="1500" dirty="0" smtClean="0">
                <a:latin typeface="Montserrat" panose="00000500000000000000" pitchFamily="2" charset="-52"/>
              </a:rPr>
              <a:t>.</a:t>
            </a:r>
          </a:p>
          <a:p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671423" y="4691156"/>
            <a:ext cx="5842574" cy="2044339"/>
            <a:chOff x="6687055" y="7637367"/>
            <a:chExt cx="5724968" cy="2044376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6687055" y="7637367"/>
              <a:ext cx="5724968" cy="1839684"/>
            </a:xfrm>
            <a:prstGeom prst="round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6820" y="7696548"/>
              <a:ext cx="5382918" cy="198519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ru-RU" sz="1500" b="1" dirty="0" smtClean="0">
                  <a:latin typeface="Montserrat" panose="00000500000000000000" pitchFamily="2" charset="-52"/>
                </a:rPr>
                <a:t>Начальный период</a:t>
              </a:r>
              <a:r>
                <a:rPr lang="ru-RU" sz="1500" dirty="0" smtClean="0">
                  <a:latin typeface="Montserrat" panose="00000500000000000000" pitchFamily="2" charset="-52"/>
                </a:rPr>
                <a:t>: 3-5 дней, насморк, покраснение век, на слизистой щек появляются белые пятна.</a:t>
              </a:r>
              <a:endParaRPr lang="ru-RU" sz="1500" dirty="0">
                <a:latin typeface="Montserrat" panose="00000500000000000000" pitchFamily="2" charset="-52"/>
              </a:endParaRPr>
            </a:p>
            <a:p>
              <a:r>
                <a:rPr lang="ru-RU" sz="1500" b="1" dirty="0" smtClean="0">
                  <a:latin typeface="Montserrat" panose="00000500000000000000" pitchFamily="2" charset="-52"/>
                </a:rPr>
                <a:t>Высыпания</a:t>
              </a:r>
              <a:r>
                <a:rPr lang="ru-RU" sz="1500" dirty="0" smtClean="0">
                  <a:latin typeface="Montserrat" panose="00000500000000000000" pitchFamily="2" charset="-52"/>
                </a:rPr>
                <a:t>: за ушами, на шее, лице, на голове. На 2-3 день – кровавые высыпания на руках, теле, ногах, груди.</a:t>
              </a:r>
              <a:endParaRPr lang="ru-RU" sz="1500" dirty="0">
                <a:latin typeface="Montserrat" panose="00000500000000000000" pitchFamily="2" charset="-52"/>
              </a:endParaRPr>
            </a:p>
            <a:p>
              <a:r>
                <a:rPr lang="ru-RU" sz="1500" b="1" dirty="0" smtClean="0">
                  <a:latin typeface="Montserrat" panose="00000500000000000000" pitchFamily="2" charset="-52"/>
                </a:rPr>
                <a:t>Пигментация</a:t>
              </a:r>
              <a:r>
                <a:rPr lang="ru-RU" sz="1500" dirty="0" smtClean="0">
                  <a:latin typeface="Montserrat" panose="00000500000000000000" pitchFamily="2" charset="-52"/>
                </a:rPr>
                <a:t>: 7-10 дней, пятна постепенно светлеют и исчезают.</a:t>
              </a:r>
            </a:p>
            <a:p>
              <a:endParaRPr lang="ru-RU" dirty="0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2201739" y="2197161"/>
            <a:ext cx="4335937" cy="2124421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804331" y="6831106"/>
            <a:ext cx="5751978" cy="1688045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38"/>
          <p:cNvSpPr txBox="1"/>
          <p:nvPr/>
        </p:nvSpPr>
        <p:spPr>
          <a:xfrm>
            <a:off x="7884873" y="6874909"/>
            <a:ext cx="4395616" cy="160043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Montserrat" panose="00000500000000000000" pitchFamily="2" charset="-52"/>
              </a:rPr>
              <a:t>ЕДИНСТВЕННАЯ ЗАЩИТА ОТ КОРИ – </a:t>
            </a:r>
            <a:r>
              <a:rPr lang="ru-RU" sz="1400" b="1" dirty="0" smtClean="0">
                <a:latin typeface="Montserrat" panose="00000500000000000000" pitchFamily="2" charset="-52"/>
              </a:rPr>
              <a:t>ИММУНИЗАЦИЯ, </a:t>
            </a:r>
            <a:r>
              <a:rPr lang="ru-RU" sz="1400" b="1" dirty="0" smtClean="0">
                <a:latin typeface="Montserrat" panose="00000500000000000000" pitchFamily="2" charset="-52"/>
              </a:rPr>
              <a:t>ОБЯЗАТЕЛЬНО НАЛИЧИЕ 2Х ПРИВИВОК. </a:t>
            </a:r>
            <a:endParaRPr lang="ru-RU" sz="1400" b="1" dirty="0" smtClean="0">
              <a:latin typeface="Montserrat" panose="00000500000000000000" pitchFamily="2" charset="-52"/>
            </a:endParaRP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ЛИЦАМ НЕ БОЛЕВШИМ КОРЬЮ, ПРИВИТЫМ ОДНОКРАТНО, НЕ ИМЕЮЩИХ СВЕДЕНИЙ О ВАКЦИНАЦИИ НУЖНО СРОЧНО ВАКЦИНИРОВАТЬСЯ.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/>
          <a:srcRect l="72163" t="26303" r="6026" b="25967"/>
          <a:stretch/>
        </p:blipFill>
        <p:spPr>
          <a:xfrm>
            <a:off x="12293833" y="7216305"/>
            <a:ext cx="933092" cy="917646"/>
          </a:xfrm>
          <a:prstGeom prst="round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1266" y="2274735"/>
            <a:ext cx="3950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tserrat" panose="00000500000000000000" pitchFamily="2" charset="-52"/>
              </a:rPr>
              <a:t>ИСТОЧНИК ЗАРАЖЕНИЯ – БОЛЬНОЙ ЧЕЛОВЕК.</a:t>
            </a:r>
          </a:p>
          <a:p>
            <a:endParaRPr lang="ru-RU" b="1" dirty="0" smtClean="0">
              <a:latin typeface="Montserrat" panose="00000500000000000000" pitchFamily="2" charset="-52"/>
            </a:endParaRPr>
          </a:p>
          <a:p>
            <a:r>
              <a:rPr lang="ru-RU" b="1" dirty="0" smtClean="0">
                <a:latin typeface="Montserrat" panose="00000500000000000000" pitchFamily="2" charset="-52"/>
              </a:rPr>
              <a:t>ПУТЬ ПЕРЕДАЧИ – ВОЗДУШНО-КАПЕЛЬНЫЙ: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Montserrat" panose="00000500000000000000" pitchFamily="2" charset="-52"/>
              </a:rPr>
              <a:t>ПРИ ЧИХАНИИ, КАШЛЕ, РАЗГОВОРЕ.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658665" y="6835157"/>
            <a:ext cx="4879011" cy="1683994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717795" y="6959357"/>
            <a:ext cx="4569076" cy="16619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ПРИ ПЕРВЫХ СИМПТОМАХ И КОНТАКТЕ С БОЛЬНЫМ </a:t>
            </a:r>
            <a:r>
              <a:rPr lang="ru-RU" sz="1400" b="1" dirty="0" smtClean="0">
                <a:latin typeface="Montserrat" panose="00000500000000000000" pitchFamily="2" charset="-52"/>
              </a:rPr>
              <a:t>КОРЬЮ НЕМЕДЛЕННО </a:t>
            </a:r>
            <a:r>
              <a:rPr lang="ru-RU" sz="1400" b="1" dirty="0" smtClean="0">
                <a:latin typeface="Montserrat" panose="00000500000000000000" pitchFamily="2" charset="-52"/>
              </a:rPr>
              <a:t>ОБРАТИТЕСЬ К </a:t>
            </a:r>
            <a:r>
              <a:rPr lang="ru-RU" sz="1400" b="1" dirty="0" smtClean="0">
                <a:latin typeface="Montserrat" panose="00000500000000000000" pitchFamily="2" charset="-52"/>
              </a:rPr>
              <a:t>ВРАЧУ В ПОЛИКЛИНИКУ </a:t>
            </a:r>
            <a:r>
              <a:rPr lang="ru-RU" sz="1400" b="1" dirty="0">
                <a:latin typeface="Montserrat" panose="00000500000000000000" pitchFamily="2" charset="-52"/>
              </a:rPr>
              <a:t>ПО МЕСТУ ЖИТЕЛЬСТВА! </a:t>
            </a:r>
            <a:endParaRPr lang="ru-RU" sz="1400" dirty="0">
              <a:latin typeface="Montserrat" panose="00000500000000000000" pitchFamily="2" charset="-52"/>
            </a:endParaRP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ПРИ ОТСУТСТВИИ </a:t>
            </a:r>
            <a:r>
              <a:rPr lang="ru-RU" sz="1400" b="1" dirty="0" smtClean="0">
                <a:latin typeface="Montserrat" panose="00000500000000000000" pitchFamily="2" charset="-52"/>
              </a:rPr>
              <a:t>ПРИВИВКИ ВЕРОЯТНОСТЬ ЗАБОЛЕТЬ – ПОЧТИ 100</a:t>
            </a:r>
            <a:r>
              <a:rPr lang="ru-RU" sz="1400" b="1" dirty="0" smtClean="0">
                <a:latin typeface="Montserrat" panose="00000500000000000000" pitchFamily="2" charset="-52"/>
              </a:rPr>
              <a:t>%.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" y="7378607"/>
            <a:ext cx="1510687" cy="15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1512</TotalTime>
  <Words>201</Words>
  <Application>Microsoft Office PowerPoint</Application>
  <PresentationFormat>Произвольный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Брендовые цвета</dc:title>
  <dc:creator>Наталья В. Романова</dc:creator>
  <cp:lastModifiedBy>Наталья В. Романова</cp:lastModifiedBy>
  <cp:revision>160</cp:revision>
  <cp:lastPrinted>2024-02-20T04:49:44Z</cp:lastPrinted>
  <dcterms:created xsi:type="dcterms:W3CDTF">2023-11-30T05:35:37Z</dcterms:created>
  <dcterms:modified xsi:type="dcterms:W3CDTF">2024-02-20T05:00:17Z</dcterms:modified>
</cp:coreProperties>
</file>